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3" r:id="rId8"/>
    <p:sldId id="283" r:id="rId9"/>
    <p:sldId id="284" r:id="rId10"/>
    <p:sldId id="264" r:id="rId11"/>
    <p:sldId id="261" r:id="rId12"/>
    <p:sldId id="265" r:id="rId13"/>
    <p:sldId id="262" r:id="rId14"/>
    <p:sldId id="267" r:id="rId15"/>
    <p:sldId id="268" r:id="rId16"/>
    <p:sldId id="269" r:id="rId17"/>
    <p:sldId id="270" r:id="rId18"/>
    <p:sldId id="271" r:id="rId19"/>
    <p:sldId id="272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Ultrasound rounds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Sample Journal Club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25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 </a:t>
            </a:r>
            <a:r>
              <a:rPr lang="en-US" dirty="0" err="1" smtClean="0"/>
              <a:t>ede</a:t>
            </a:r>
            <a:r>
              <a:rPr lang="en-US" dirty="0" smtClean="0"/>
              <a:t> </a:t>
            </a:r>
            <a:r>
              <a:rPr lang="en-US" baseline="30000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effectLst/>
              </a:rPr>
              <a:t>Criteria for confirming an IUP</a:t>
            </a:r>
            <a:r>
              <a:rPr lang="en-US" dirty="0">
                <a:effectLst/>
              </a:rPr>
              <a:t>:</a:t>
            </a:r>
          </a:p>
          <a:p>
            <a:pPr marL="457200" lvl="0" indent="-457200">
              <a:buAutoNum type="arabicParenBoth"/>
            </a:pPr>
            <a:r>
              <a:rPr lang="en-US" dirty="0" smtClean="0">
                <a:effectLst/>
              </a:rPr>
              <a:t>Bladder</a:t>
            </a:r>
            <a:r>
              <a:rPr lang="en-US" dirty="0">
                <a:effectLst/>
              </a:rPr>
              <a:t>-uterine </a:t>
            </a:r>
            <a:r>
              <a:rPr lang="en-US" dirty="0" smtClean="0">
                <a:effectLst/>
              </a:rPr>
              <a:t>juxtaposition</a:t>
            </a:r>
          </a:p>
          <a:p>
            <a:pPr marL="457200" lvl="0" indent="-457200">
              <a:buAutoNum type="arabicParenBoth"/>
            </a:pPr>
            <a:r>
              <a:rPr lang="en-US" dirty="0" err="1" smtClean="0">
                <a:effectLst/>
              </a:rPr>
              <a:t>Myometrial</a:t>
            </a:r>
            <a:r>
              <a:rPr lang="en-US" dirty="0" smtClean="0">
                <a:effectLst/>
              </a:rPr>
              <a:t> mantle </a:t>
            </a:r>
            <a:r>
              <a:rPr lang="en-US" u="sng" dirty="0" smtClean="0">
                <a:effectLst/>
              </a:rPr>
              <a:t>&gt;</a:t>
            </a:r>
            <a:r>
              <a:rPr lang="en-US" dirty="0" smtClean="0">
                <a:effectLst/>
              </a:rPr>
              <a:t> 5mm</a:t>
            </a:r>
            <a:endParaRPr lang="en-US" dirty="0">
              <a:effectLst/>
            </a:endParaRPr>
          </a:p>
          <a:p>
            <a:pPr marL="0" lvl="0" indent="0">
              <a:buNone/>
            </a:pPr>
            <a:r>
              <a:rPr lang="en-US" dirty="0" smtClean="0">
                <a:effectLst/>
              </a:rPr>
              <a:t>(3)  </a:t>
            </a:r>
            <a:r>
              <a:rPr lang="en-US" dirty="0" err="1" smtClean="0">
                <a:effectLst/>
              </a:rPr>
              <a:t>Decidual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Reaction (</a:t>
            </a:r>
            <a:r>
              <a:rPr lang="en-US" dirty="0" smtClean="0">
                <a:effectLst/>
              </a:rPr>
              <a:t>strongly </a:t>
            </a:r>
            <a:r>
              <a:rPr lang="en-US" dirty="0">
                <a:effectLst/>
              </a:rPr>
              <a:t>echogenic white </a:t>
            </a:r>
            <a:r>
              <a:rPr lang="en-US" dirty="0" smtClean="0">
                <a:effectLst/>
              </a:rPr>
              <a:t>lining)</a:t>
            </a:r>
            <a:endParaRPr lang="en-US" dirty="0">
              <a:effectLst/>
            </a:endParaRPr>
          </a:p>
          <a:p>
            <a:pPr marL="0" lvl="0" indent="0">
              <a:buNone/>
            </a:pPr>
            <a:r>
              <a:rPr lang="en-US" dirty="0" smtClean="0">
                <a:effectLst/>
              </a:rPr>
              <a:t>(4)  Gestational </a:t>
            </a:r>
            <a:r>
              <a:rPr lang="en-US" dirty="0">
                <a:effectLst/>
              </a:rPr>
              <a:t>Sac (anechoic fluid collection within the </a:t>
            </a:r>
            <a:r>
              <a:rPr lang="en-US" dirty="0" err="1" smtClean="0">
                <a:effectLst/>
              </a:rPr>
              <a:t>decidual</a:t>
            </a:r>
            <a:r>
              <a:rPr lang="en-US" dirty="0" smtClean="0">
                <a:effectLst/>
              </a:rPr>
              <a:t> reaction)</a:t>
            </a:r>
            <a:endParaRPr lang="en-US" dirty="0">
              <a:effectLst/>
            </a:endParaRPr>
          </a:p>
          <a:p>
            <a:pPr marL="0" lvl="0" indent="0">
              <a:buNone/>
            </a:pPr>
            <a:r>
              <a:rPr lang="en-US" dirty="0" smtClean="0">
                <a:effectLst/>
              </a:rPr>
              <a:t>(5) Yolk </a:t>
            </a:r>
            <a:r>
              <a:rPr lang="en-US" dirty="0">
                <a:effectLst/>
              </a:rPr>
              <a:t>Sac within the Gestational </a:t>
            </a:r>
            <a:r>
              <a:rPr lang="en-US" dirty="0" smtClean="0">
                <a:effectLst/>
              </a:rPr>
              <a:t>Sac</a:t>
            </a:r>
          </a:p>
          <a:p>
            <a:pPr marL="0" lv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***</a:t>
            </a:r>
            <a:r>
              <a:rPr lang="en-US" dirty="0">
                <a:effectLst/>
              </a:rPr>
              <a:t>The conclusion drawn from this scan is </a:t>
            </a:r>
            <a:r>
              <a:rPr lang="en-US" i="1" dirty="0">
                <a:effectLst/>
              </a:rPr>
              <a:t>binary</a:t>
            </a:r>
            <a:r>
              <a:rPr lang="en-US" dirty="0">
                <a:effectLst/>
              </a:rPr>
              <a:t>: either IUP or NDIUP, </a:t>
            </a:r>
            <a:r>
              <a:rPr lang="en-US" dirty="0" smtClean="0">
                <a:effectLst/>
              </a:rPr>
              <a:t>there </a:t>
            </a:r>
            <a:r>
              <a:rPr lang="en-US" dirty="0">
                <a:effectLst/>
              </a:rPr>
              <a:t>is no middle ground. </a:t>
            </a:r>
          </a:p>
          <a:p>
            <a:pPr marL="0" lvl="0" indent="0">
              <a:buNone/>
            </a:pP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905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case (reassess)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You complete </a:t>
            </a:r>
            <a:r>
              <a:rPr lang="en-US" dirty="0" smtClean="0">
                <a:effectLst/>
              </a:rPr>
              <a:t>the TA + TV OB </a:t>
            </a:r>
            <a:r>
              <a:rPr lang="en-US" dirty="0">
                <a:effectLst/>
              </a:rPr>
              <a:t>EDE on the patient.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You </a:t>
            </a:r>
            <a:r>
              <a:rPr lang="en-US" dirty="0">
                <a:effectLst/>
              </a:rPr>
              <a:t>visualize a full bladder with good </a:t>
            </a:r>
            <a:r>
              <a:rPr lang="en-US" dirty="0" err="1">
                <a:effectLst/>
              </a:rPr>
              <a:t>vesico</a:t>
            </a:r>
            <a:r>
              <a:rPr lang="en-US" dirty="0">
                <a:effectLst/>
              </a:rPr>
              <a:t>-uterine juxtaposition.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You </a:t>
            </a:r>
            <a:r>
              <a:rPr lang="en-US" dirty="0">
                <a:effectLst/>
              </a:rPr>
              <a:t>visualize the uterus, including the endometrial stripe, in </a:t>
            </a:r>
            <a:r>
              <a:rPr lang="en-US" dirty="0" smtClean="0">
                <a:effectLst/>
              </a:rPr>
              <a:t>all of the pertinent views</a:t>
            </a:r>
            <a:r>
              <a:rPr lang="en-US" dirty="0">
                <a:effectLst/>
              </a:rPr>
              <a:t>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There </a:t>
            </a:r>
            <a:r>
              <a:rPr lang="en-US" dirty="0">
                <a:effectLst/>
              </a:rPr>
              <a:t>is no identifiable </a:t>
            </a:r>
            <a:r>
              <a:rPr lang="en-US" dirty="0" err="1">
                <a:effectLst/>
              </a:rPr>
              <a:t>decidual</a:t>
            </a:r>
            <a:r>
              <a:rPr lang="en-US" dirty="0">
                <a:effectLst/>
              </a:rPr>
              <a:t> reaction, no gestational sac, and no evidence any yolk sac.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b="1" dirty="0" smtClean="0">
                <a:effectLst/>
              </a:rPr>
              <a:t>You </a:t>
            </a:r>
            <a:r>
              <a:rPr lang="en-US" b="1" dirty="0">
                <a:effectLst/>
              </a:rPr>
              <a:t>document NDIUP in the patient’s chart</a:t>
            </a:r>
            <a:r>
              <a:rPr lang="en-US" dirty="0"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50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>
                <a:effectLst/>
              </a:rPr>
              <a:t>Is </a:t>
            </a:r>
            <a:r>
              <a:rPr lang="en-US" dirty="0">
                <a:effectLst/>
              </a:rPr>
              <a:t>our patient appropriate for an urgent surgical/OB consult?</a:t>
            </a:r>
          </a:p>
          <a:p>
            <a:pPr marL="0" lvl="0" indent="0">
              <a:buNone/>
            </a:pPr>
            <a:r>
              <a:rPr lang="en-US" dirty="0" smtClean="0">
                <a:effectLst/>
              </a:rPr>
              <a:t>Does </a:t>
            </a:r>
            <a:r>
              <a:rPr lang="en-US" dirty="0">
                <a:effectLst/>
              </a:rPr>
              <a:t>the </a:t>
            </a:r>
            <a:r>
              <a:rPr lang="en-US" i="1" dirty="0" smtClean="0">
                <a:effectLst/>
              </a:rPr>
              <a:t>magnitude</a:t>
            </a:r>
            <a:r>
              <a:rPr lang="en-US" dirty="0" smtClean="0">
                <a:effectLst/>
              </a:rPr>
              <a:t> of the quantitative </a:t>
            </a:r>
            <a:r>
              <a:rPr lang="en-US" dirty="0">
                <a:effectLst/>
              </a:rPr>
              <a:t>beta-</a:t>
            </a:r>
            <a:r>
              <a:rPr lang="en-US" dirty="0" err="1">
                <a:effectLst/>
              </a:rPr>
              <a:t>hCG</a:t>
            </a:r>
            <a:r>
              <a:rPr lang="en-US" dirty="0">
                <a:effectLst/>
              </a:rPr>
              <a:t> level help us with our diagnosis? </a:t>
            </a:r>
            <a:r>
              <a:rPr lang="en-US" dirty="0" smtClean="0">
                <a:effectLst/>
              </a:rPr>
              <a:t>Does it influence our management </a:t>
            </a:r>
            <a:r>
              <a:rPr lang="en-US" dirty="0">
                <a:effectLst/>
              </a:rPr>
              <a:t>plan?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02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effectLst/>
              </a:rPr>
              <a:t>Doubilet</a:t>
            </a:r>
            <a:r>
              <a:rPr lang="en-US" dirty="0" smtClean="0">
                <a:effectLst/>
              </a:rPr>
              <a:t>, Peter et al.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b="1" dirty="0" smtClean="0">
                <a:effectLst/>
              </a:rPr>
              <a:t>Further </a:t>
            </a:r>
            <a:r>
              <a:rPr lang="en-US" b="1" dirty="0">
                <a:effectLst/>
              </a:rPr>
              <a:t>Evidence Against the Reliability of the Human Chorionic Gonadotropin Discriminatory Level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>
                <a:effectLst/>
              </a:rPr>
              <a:t>Where: </a:t>
            </a:r>
            <a:r>
              <a:rPr lang="en-US" dirty="0" smtClean="0">
                <a:effectLst/>
              </a:rPr>
              <a:t>Brigham and Women’s Hospital, USA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>
                <a:effectLst/>
              </a:rPr>
              <a:t>When: January 1, </a:t>
            </a:r>
            <a:r>
              <a:rPr lang="en-US" dirty="0" smtClean="0">
                <a:effectLst/>
              </a:rPr>
              <a:t>2000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through </a:t>
            </a:r>
            <a:r>
              <a:rPr lang="en-US" dirty="0">
                <a:effectLst/>
              </a:rPr>
              <a:t>December 31, 2010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What: retrospective </a:t>
            </a:r>
            <a:r>
              <a:rPr lang="en-US" dirty="0" smtClean="0">
                <a:effectLst/>
              </a:rPr>
              <a:t>analysis </a:t>
            </a:r>
            <a:r>
              <a:rPr lang="en-US" dirty="0" smtClean="0">
                <a:effectLst/>
                <a:sym typeface="Wingdings"/>
              </a:rPr>
              <a:t> reviewed charts from women who had been found to have a positive Beta with a NDIUP  sought correlations between beta-levels and subsequent pregnancy outcomes.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222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effectLst/>
              </a:rPr>
              <a:t>PATIENTS</a:t>
            </a:r>
            <a:r>
              <a:rPr lang="en-US" dirty="0">
                <a:effectLst/>
              </a:rPr>
              <a:t>: women who met the following criteria… 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(1) S</a:t>
            </a:r>
            <a:r>
              <a:rPr lang="en-US" dirty="0" smtClean="0">
                <a:effectLst/>
              </a:rPr>
              <a:t>erum </a:t>
            </a:r>
            <a:r>
              <a:rPr lang="en-US" dirty="0">
                <a:effectLst/>
              </a:rPr>
              <a:t>β-</a:t>
            </a:r>
            <a:r>
              <a:rPr lang="en-US" dirty="0" err="1">
                <a:effectLst/>
              </a:rPr>
              <a:t>hCG</a:t>
            </a:r>
            <a:r>
              <a:rPr lang="en-US" dirty="0">
                <a:effectLst/>
              </a:rPr>
              <a:t> testing and </a:t>
            </a:r>
            <a:r>
              <a:rPr lang="en-US" dirty="0" err="1">
                <a:effectLst/>
              </a:rPr>
              <a:t>transvaginal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sonography</a:t>
            </a:r>
            <a:r>
              <a:rPr lang="en-US" dirty="0">
                <a:effectLst/>
              </a:rPr>
              <a:t> were performed on the same day; 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(2) β-</a:t>
            </a:r>
            <a:r>
              <a:rPr lang="en-US" dirty="0" err="1">
                <a:effectLst/>
              </a:rPr>
              <a:t>hCG</a:t>
            </a:r>
            <a:r>
              <a:rPr lang="en-US" dirty="0">
                <a:effectLst/>
              </a:rPr>
              <a:t> was positive and </a:t>
            </a:r>
            <a:r>
              <a:rPr lang="en-US" dirty="0" err="1">
                <a:effectLst/>
              </a:rPr>
              <a:t>sonography</a:t>
            </a:r>
            <a:r>
              <a:rPr lang="en-US" dirty="0">
                <a:effectLst/>
              </a:rPr>
              <a:t> showed no intrauterine fluid collection;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(3) a live intrauterine pregnancy was subsequently </a:t>
            </a:r>
            <a:r>
              <a:rPr lang="en-US" dirty="0" smtClean="0">
                <a:effectLst/>
              </a:rPr>
              <a:t>documented on a follow-up sonogram showing embryonic or fetal cardiac activity.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05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Scans – 1</a:t>
            </a:r>
            <a:r>
              <a:rPr lang="en-US" baseline="30000" dirty="0" smtClean="0"/>
              <a:t>st</a:t>
            </a:r>
            <a:r>
              <a:rPr lang="en-US" dirty="0" smtClean="0"/>
              <a:t> 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effectLst/>
              </a:rPr>
              <a:t>First-trimester outcomes:</a:t>
            </a:r>
          </a:p>
          <a:p>
            <a:pPr marL="0" lvl="0" indent="0">
              <a:buNone/>
            </a:pPr>
            <a:r>
              <a:rPr lang="en-US" dirty="0" smtClean="0">
                <a:effectLst/>
              </a:rPr>
              <a:t>(1) “</a:t>
            </a:r>
            <a:r>
              <a:rPr lang="en-US" dirty="0">
                <a:effectLst/>
              </a:rPr>
              <a:t>live” if there was either a live birth or a second- or third-trimester scan showing cardiac activity. </a:t>
            </a:r>
          </a:p>
          <a:p>
            <a:pPr marL="0" lvl="0" indent="0">
              <a:buNone/>
            </a:pPr>
            <a:r>
              <a:rPr lang="en-US" dirty="0" smtClean="0">
                <a:effectLst/>
              </a:rPr>
              <a:t>(2) “</a:t>
            </a:r>
            <a:r>
              <a:rPr lang="en-US" dirty="0">
                <a:effectLst/>
              </a:rPr>
              <a:t>demise” if there was a first-trimester scan showing spontaneous demise or a note in the medical record documenting a miscarriage. </a:t>
            </a:r>
          </a:p>
          <a:p>
            <a:pPr marL="0" lvl="0" indent="0">
              <a:buNone/>
            </a:pPr>
            <a:r>
              <a:rPr lang="en-US" dirty="0" smtClean="0">
                <a:effectLst/>
              </a:rPr>
              <a:t>(3) “</a:t>
            </a:r>
            <a:r>
              <a:rPr lang="en-US" dirty="0">
                <a:effectLst/>
              </a:rPr>
              <a:t>uncertain</a:t>
            </a:r>
            <a:r>
              <a:rPr lang="en-US" dirty="0" smtClean="0">
                <a:effectLst/>
              </a:rPr>
              <a:t>” if neither of these criteria were met.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39074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Final pregnancy outcomes</a:t>
            </a:r>
            <a:r>
              <a:rPr lang="en-US" b="1" dirty="0" smtClean="0">
                <a:effectLst/>
              </a:rPr>
              <a:t>:</a:t>
            </a:r>
          </a:p>
          <a:p>
            <a:pPr marL="457200" indent="-457200">
              <a:buAutoNum type="arabicParenBoth"/>
            </a:pPr>
            <a:r>
              <a:rPr lang="en-US" dirty="0" smtClean="0">
                <a:effectLst/>
              </a:rPr>
              <a:t>“</a:t>
            </a:r>
            <a:r>
              <a:rPr lang="en-US" dirty="0" err="1">
                <a:effectLst/>
              </a:rPr>
              <a:t>liveborn</a:t>
            </a:r>
            <a:r>
              <a:rPr lang="en-US" dirty="0">
                <a:effectLst/>
              </a:rPr>
              <a:t>” if a live baby was delivered after 25 weeks’ gestation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(2) </a:t>
            </a:r>
            <a:r>
              <a:rPr lang="en-US" dirty="0">
                <a:effectLst/>
              </a:rPr>
              <a:t>“demise” if there was a spontaneous pregnancy loss at any gestational age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(3) </a:t>
            </a:r>
            <a:r>
              <a:rPr lang="en-US" dirty="0">
                <a:effectLst/>
              </a:rPr>
              <a:t>“uncertain” </a:t>
            </a:r>
            <a:r>
              <a:rPr lang="en-US" dirty="0" smtClean="0">
                <a:effectLst/>
              </a:rPr>
              <a:t>if neither of these criteria were met. 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782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effectLst/>
              </a:rPr>
              <a:t>202 patients met the inclusion </a:t>
            </a:r>
            <a:r>
              <a:rPr lang="en-US" b="1" dirty="0" smtClean="0">
                <a:effectLst/>
              </a:rPr>
              <a:t>criteria: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162 </a:t>
            </a:r>
            <a:r>
              <a:rPr lang="en-US" dirty="0">
                <a:effectLst/>
              </a:rPr>
              <a:t>had β-</a:t>
            </a:r>
            <a:r>
              <a:rPr lang="en-US" dirty="0" err="1">
                <a:effectLst/>
              </a:rPr>
              <a:t>hCG</a:t>
            </a:r>
            <a:r>
              <a:rPr lang="en-US" dirty="0">
                <a:effectLst/>
              </a:rPr>
              <a:t> levels below 1000 </a:t>
            </a:r>
            <a:r>
              <a:rPr lang="en-US" dirty="0" err="1">
                <a:effectLst/>
              </a:rPr>
              <a:t>mIU</a:t>
            </a:r>
            <a:r>
              <a:rPr lang="en-US" dirty="0">
                <a:effectLst/>
              </a:rPr>
              <a:t>/mL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19 </a:t>
            </a:r>
            <a:r>
              <a:rPr lang="en-US" dirty="0">
                <a:effectLst/>
              </a:rPr>
              <a:t>had levels of 1000 to 1499 </a:t>
            </a:r>
            <a:r>
              <a:rPr lang="en-US" dirty="0" err="1">
                <a:effectLst/>
              </a:rPr>
              <a:t>mIU</a:t>
            </a:r>
            <a:r>
              <a:rPr lang="en-US" dirty="0">
                <a:effectLst/>
              </a:rPr>
              <a:t>/mL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12 </a:t>
            </a:r>
            <a:r>
              <a:rPr lang="en-US" dirty="0">
                <a:effectLst/>
              </a:rPr>
              <a:t>had levels of 1500 to 1999 </a:t>
            </a:r>
            <a:r>
              <a:rPr lang="en-US" dirty="0" err="1">
                <a:effectLst/>
              </a:rPr>
              <a:t>mIU</a:t>
            </a:r>
            <a:r>
              <a:rPr lang="en-US" dirty="0">
                <a:effectLst/>
              </a:rPr>
              <a:t>/mL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9 </a:t>
            </a:r>
            <a:r>
              <a:rPr lang="en-US" dirty="0">
                <a:effectLst/>
              </a:rPr>
              <a:t>had levels &gt; 2000 </a:t>
            </a:r>
            <a:r>
              <a:rPr lang="en-US" dirty="0" err="1">
                <a:effectLst/>
              </a:rPr>
              <a:t>mIU</a:t>
            </a:r>
            <a:r>
              <a:rPr lang="en-US" dirty="0">
                <a:effectLst/>
              </a:rPr>
              <a:t>/</a:t>
            </a:r>
            <a:r>
              <a:rPr lang="en-US" dirty="0" err="1">
                <a:effectLst/>
              </a:rPr>
              <a:t>mL.</a:t>
            </a:r>
            <a:r>
              <a:rPr lang="en-US" dirty="0">
                <a:effectLst/>
              </a:rPr>
              <a:t> </a:t>
            </a:r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2670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First-trimester:</a:t>
            </a:r>
          </a:p>
          <a:p>
            <a:pPr marL="0" lvl="0" indent="0">
              <a:buNone/>
            </a:pPr>
            <a:r>
              <a:rPr lang="en-US" dirty="0" smtClean="0">
                <a:effectLst/>
              </a:rPr>
              <a:t>174 </a:t>
            </a:r>
            <a:r>
              <a:rPr lang="en-US" dirty="0">
                <a:effectLst/>
              </a:rPr>
              <a:t>(89.7%) of the women had a live pregnancy at the end of the 1</a:t>
            </a:r>
            <a:r>
              <a:rPr lang="en-US" baseline="30000" dirty="0">
                <a:effectLst/>
              </a:rPr>
              <a:t>st</a:t>
            </a:r>
            <a:r>
              <a:rPr lang="en-US" dirty="0">
                <a:effectLst/>
              </a:rPr>
              <a:t> trimester</a:t>
            </a:r>
          </a:p>
          <a:p>
            <a:pPr marL="0" lvl="0" indent="0">
              <a:buNone/>
            </a:pPr>
            <a:r>
              <a:rPr lang="en-US" dirty="0" smtClean="0">
                <a:effectLst/>
              </a:rPr>
              <a:t>18 </a:t>
            </a:r>
            <a:r>
              <a:rPr lang="en-US" dirty="0">
                <a:effectLst/>
              </a:rPr>
              <a:t>(10.3%) had a spontaneous 1</a:t>
            </a:r>
            <a:r>
              <a:rPr lang="en-US" baseline="30000" dirty="0">
                <a:effectLst/>
              </a:rPr>
              <a:t>st</a:t>
            </a:r>
            <a:r>
              <a:rPr lang="en-US" dirty="0">
                <a:effectLst/>
              </a:rPr>
              <a:t>-trimester pregnancy loss</a:t>
            </a:r>
          </a:p>
          <a:p>
            <a:pPr marL="0" indent="0">
              <a:buNone/>
            </a:pPr>
            <a:r>
              <a:rPr lang="en-US" b="1" dirty="0">
                <a:effectLst/>
              </a:rPr>
              <a:t>Term Outcomes: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O</a:t>
            </a:r>
            <a:r>
              <a:rPr lang="en-US" dirty="0" smtClean="0">
                <a:effectLst/>
              </a:rPr>
              <a:t>f </a:t>
            </a:r>
            <a:r>
              <a:rPr lang="en-US" dirty="0">
                <a:effectLst/>
              </a:rPr>
              <a:t>158 cases with known final pregnancy outcomes, 135 (85.4%) were live born.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107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ffectLst/>
              </a:rPr>
              <a:t>Take home message:</a:t>
            </a:r>
          </a:p>
          <a:p>
            <a:pPr marL="0" indent="0">
              <a:buNone/>
            </a:pPr>
            <a:r>
              <a:rPr lang="en-US" i="1" dirty="0" smtClean="0">
                <a:effectLst/>
              </a:rPr>
              <a:t>There </a:t>
            </a:r>
            <a:r>
              <a:rPr lang="en-US" i="1" dirty="0">
                <a:effectLst/>
              </a:rPr>
              <a:t>was no significant relationship between initial β-</a:t>
            </a:r>
            <a:r>
              <a:rPr lang="en-US" i="1" dirty="0" err="1">
                <a:effectLst/>
              </a:rPr>
              <a:t>hCG</a:t>
            </a:r>
            <a:r>
              <a:rPr lang="en-US" i="1" dirty="0">
                <a:effectLst/>
              </a:rPr>
              <a:t> level and either first-trimester outcome or final pregnancy outcome </a:t>
            </a:r>
            <a:r>
              <a:rPr lang="en-US" i="1" dirty="0" smtClean="0">
                <a:effectLst/>
              </a:rPr>
              <a:t>(p&gt; </a:t>
            </a:r>
            <a:r>
              <a:rPr lang="en-US" i="1" dirty="0">
                <a:effectLst/>
              </a:rPr>
              <a:t>.</a:t>
            </a:r>
            <a:r>
              <a:rPr lang="en-US" i="1" dirty="0" smtClean="0">
                <a:effectLst/>
              </a:rPr>
              <a:t>05)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Interesting </a:t>
            </a:r>
            <a:r>
              <a:rPr lang="en-US" dirty="0">
                <a:effectLst/>
              </a:rPr>
              <a:t>findings:</a:t>
            </a:r>
          </a:p>
          <a:p>
            <a:pPr marL="0" indent="0">
              <a:buNone/>
            </a:pPr>
            <a:r>
              <a:rPr lang="en-US" i="1" dirty="0" smtClean="0">
                <a:effectLst/>
              </a:rPr>
              <a:t>The </a:t>
            </a:r>
            <a:r>
              <a:rPr lang="en-US" i="1" dirty="0">
                <a:effectLst/>
              </a:rPr>
              <a:t>highest β-</a:t>
            </a:r>
            <a:r>
              <a:rPr lang="en-US" i="1" dirty="0" err="1">
                <a:effectLst/>
              </a:rPr>
              <a:t>hCG</a:t>
            </a:r>
            <a:r>
              <a:rPr lang="en-US" i="1" dirty="0">
                <a:effectLst/>
              </a:rPr>
              <a:t> was 6567 </a:t>
            </a:r>
            <a:r>
              <a:rPr lang="en-US" i="1" dirty="0" err="1">
                <a:effectLst/>
              </a:rPr>
              <a:t>mIU</a:t>
            </a:r>
            <a:r>
              <a:rPr lang="en-US" i="1" dirty="0">
                <a:effectLst/>
              </a:rPr>
              <a:t>/mL, and the highest value that preceded a </a:t>
            </a:r>
            <a:r>
              <a:rPr lang="en-US" i="1" dirty="0" err="1">
                <a:effectLst/>
              </a:rPr>
              <a:t>liveborn</a:t>
            </a:r>
            <a:r>
              <a:rPr lang="en-US" i="1" dirty="0">
                <a:effectLst/>
              </a:rPr>
              <a:t> term baby was 4336 </a:t>
            </a:r>
            <a:r>
              <a:rPr lang="en-US" i="1" dirty="0" err="1">
                <a:effectLst/>
              </a:rPr>
              <a:t>mIU</a:t>
            </a:r>
            <a:r>
              <a:rPr lang="en-US" i="1" dirty="0">
                <a:effectLst/>
              </a:rPr>
              <a:t>/</a:t>
            </a:r>
            <a:r>
              <a:rPr lang="en-US" i="1" dirty="0" err="1">
                <a:effectLst/>
              </a:rPr>
              <a:t>mL.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5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31 </a:t>
            </a:r>
            <a:r>
              <a:rPr lang="en-US" dirty="0">
                <a:effectLst/>
              </a:rPr>
              <a:t>y/o female presents to the emergency </a:t>
            </a:r>
            <a:r>
              <a:rPr lang="en-US" dirty="0" smtClean="0">
                <a:effectLst/>
              </a:rPr>
              <a:t>department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6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hour history of abdominal pain.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The </a:t>
            </a:r>
            <a:r>
              <a:rPr lang="en-US" dirty="0">
                <a:effectLst/>
              </a:rPr>
              <a:t>pain was of sudden onset, has been constant, 6/10 in severity, and it is well-localized to the RLQ.  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Vital </a:t>
            </a:r>
            <a:r>
              <a:rPr lang="en-US" dirty="0" smtClean="0">
                <a:effectLst/>
              </a:rPr>
              <a:t>Signs: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  HR </a:t>
            </a:r>
            <a:r>
              <a:rPr lang="en-US" dirty="0">
                <a:effectLst/>
              </a:rPr>
              <a:t>98, RR 16, 116/72, T 37.0, </a:t>
            </a:r>
            <a:r>
              <a:rPr lang="en-US" dirty="0" err="1">
                <a:effectLst/>
              </a:rPr>
              <a:t>sats</a:t>
            </a:r>
            <a:r>
              <a:rPr lang="en-US" dirty="0">
                <a:effectLst/>
              </a:rPr>
              <a:t> 99% on room 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27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i="1" dirty="0" smtClean="0"/>
              <a:t>“</a:t>
            </a:r>
            <a:r>
              <a:rPr lang="en-US" b="1" i="1" dirty="0"/>
              <a:t>discriminatory zone” </a:t>
            </a:r>
            <a:endParaRPr lang="en-US" b="1" i="1" dirty="0" smtClean="0"/>
          </a:p>
          <a:p>
            <a:pPr marL="0" indent="0" algn="ctr">
              <a:buNone/>
            </a:pPr>
            <a:r>
              <a:rPr lang="en-US" dirty="0" smtClean="0"/>
              <a:t>Term coined by Kadar et al. in 1981</a:t>
            </a:r>
          </a:p>
          <a:p>
            <a:pPr marL="0" indent="0">
              <a:buNone/>
            </a:pPr>
            <a:r>
              <a:rPr lang="en-US" dirty="0"/>
              <a:t>Seminal paper assessing the </a:t>
            </a:r>
            <a:r>
              <a:rPr lang="en-US" dirty="0" smtClean="0"/>
              <a:t>visibility of </a:t>
            </a:r>
            <a:r>
              <a:rPr lang="en-US" dirty="0"/>
              <a:t>a normal intrauterine pregnancy on </a:t>
            </a:r>
            <a:r>
              <a:rPr lang="en-US" dirty="0" err="1"/>
              <a:t>sonography</a:t>
            </a:r>
            <a:r>
              <a:rPr lang="en-US" dirty="0"/>
              <a:t> </a:t>
            </a:r>
            <a:r>
              <a:rPr lang="en-US" dirty="0" smtClean="0"/>
              <a:t>in relation </a:t>
            </a:r>
            <a:r>
              <a:rPr lang="en-US" dirty="0"/>
              <a:t>to the </a:t>
            </a:r>
            <a:r>
              <a:rPr lang="en-US" dirty="0" err="1"/>
              <a:t>hCG</a:t>
            </a:r>
            <a:r>
              <a:rPr lang="en-US" dirty="0"/>
              <a:t> </a:t>
            </a:r>
            <a:r>
              <a:rPr lang="en-US" dirty="0" smtClean="0"/>
              <a:t>level</a:t>
            </a:r>
          </a:p>
          <a:p>
            <a:pPr marL="0" indent="0">
              <a:buNone/>
            </a:pPr>
            <a:r>
              <a:rPr lang="en-US" dirty="0" smtClean="0"/>
              <a:t>TA OB scans only</a:t>
            </a:r>
          </a:p>
          <a:p>
            <a:pPr marL="0" indent="0">
              <a:buNone/>
            </a:pPr>
            <a:r>
              <a:rPr lang="en-US" dirty="0" smtClean="0"/>
              <a:t>No normal IUP visualized with levels &lt;6000</a:t>
            </a:r>
          </a:p>
          <a:p>
            <a:pPr marL="0" indent="0">
              <a:buNone/>
            </a:pPr>
            <a:r>
              <a:rPr lang="en-US" dirty="0" smtClean="0"/>
              <a:t>They concluded that “</a:t>
            </a:r>
            <a:r>
              <a:rPr lang="en-US" dirty="0"/>
              <a:t>absence of a gestational sac above this level </a:t>
            </a:r>
            <a:r>
              <a:rPr lang="en-US" dirty="0" smtClean="0"/>
              <a:t>signifies </a:t>
            </a:r>
            <a:r>
              <a:rPr lang="en-US" dirty="0"/>
              <a:t>ectopic </a:t>
            </a:r>
            <a:r>
              <a:rPr lang="en-US" dirty="0" smtClean="0"/>
              <a:t>pregnancy”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3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28800"/>
            <a:ext cx="7888288" cy="4297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“discriminatory zone” since decreased with improved U/S resolution</a:t>
            </a:r>
          </a:p>
          <a:p>
            <a:pPr marL="0" indent="0">
              <a:buNone/>
            </a:pPr>
            <a:r>
              <a:rPr lang="en-US" dirty="0" smtClean="0"/>
              <a:t>Since Kadar’s paper, many hospitals in the U.S. began to employ protocols based on these thresholds</a:t>
            </a:r>
          </a:p>
          <a:p>
            <a:pPr marL="0" indent="0">
              <a:buNone/>
            </a:pPr>
            <a:r>
              <a:rPr lang="en-US" dirty="0" smtClean="0"/>
              <a:t>This paper sought to debunk this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4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appraisal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Evidence of selection bias?</a:t>
            </a:r>
          </a:p>
          <a:p>
            <a:pPr marL="0" indent="0">
              <a:buNone/>
            </a:pPr>
            <a:r>
              <a:rPr lang="en-US" dirty="0" smtClean="0"/>
              <a:t>Sampling bias – inherent given the inclusion criteria</a:t>
            </a:r>
          </a:p>
          <a:p>
            <a:pPr marL="0" indent="0">
              <a:buNone/>
            </a:pPr>
            <a:r>
              <a:rPr lang="en-US" dirty="0" smtClean="0"/>
              <a:t>Study design was retrospective and non-randomized </a:t>
            </a:r>
          </a:p>
          <a:p>
            <a:pPr marL="0" indent="0">
              <a:buNone/>
            </a:pPr>
            <a:r>
              <a:rPr lang="en-US" dirty="0" smtClean="0"/>
              <a:t>Participant attrition </a:t>
            </a:r>
          </a:p>
          <a:p>
            <a:pPr marL="0" indent="0">
              <a:buNone/>
            </a:pPr>
            <a:r>
              <a:rPr lang="en-US" u="sng" dirty="0" smtClean="0"/>
              <a:t>Unclear prevalence given unknown total population from which the study sample was obtained.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33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appraisal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Who was performing the scans?</a:t>
            </a:r>
          </a:p>
          <a:p>
            <a:pPr marL="0" indent="0">
              <a:buNone/>
            </a:pPr>
            <a:r>
              <a:rPr lang="en-US" dirty="0"/>
              <a:t>Scans were </a:t>
            </a:r>
            <a:r>
              <a:rPr lang="en-US" u="sng" dirty="0"/>
              <a:t>generally performed by a </a:t>
            </a:r>
            <a:r>
              <a:rPr lang="en-US" u="sng" dirty="0" smtClean="0"/>
              <a:t>sonographer</a:t>
            </a:r>
            <a:r>
              <a:rPr lang="en-US" dirty="0" smtClean="0"/>
              <a:t> </a:t>
            </a:r>
            <a:r>
              <a:rPr lang="en-US" dirty="0"/>
              <a:t>and interpreted by a </a:t>
            </a:r>
            <a:r>
              <a:rPr lang="en-US" dirty="0" err="1"/>
              <a:t>sonologist</a:t>
            </a:r>
            <a:r>
              <a:rPr lang="en-US" dirty="0"/>
              <a:t> who subspecializes in </a:t>
            </a:r>
            <a:r>
              <a:rPr lang="en-US" dirty="0" err="1"/>
              <a:t>sonography</a:t>
            </a:r>
            <a:r>
              <a:rPr lang="en-US" dirty="0"/>
              <a:t> or emergency </a:t>
            </a:r>
            <a:r>
              <a:rPr lang="en-US" dirty="0" smtClean="0"/>
              <a:t>radiology</a:t>
            </a:r>
          </a:p>
          <a:p>
            <a:pPr marL="0" indent="0">
              <a:buNone/>
            </a:pPr>
            <a:r>
              <a:rPr lang="en-US" dirty="0" err="1" smtClean="0"/>
              <a:t>Sonologist</a:t>
            </a:r>
            <a:r>
              <a:rPr lang="en-US" dirty="0" smtClean="0"/>
              <a:t> </a:t>
            </a:r>
            <a:r>
              <a:rPr lang="en-US" dirty="0"/>
              <a:t>was most often in the scanning room for </a:t>
            </a:r>
            <a:r>
              <a:rPr lang="en-US" u="sng" dirty="0"/>
              <a:t>at least part</a:t>
            </a:r>
            <a:r>
              <a:rPr lang="en-US" dirty="0"/>
              <a:t> of the </a:t>
            </a:r>
            <a:r>
              <a:rPr lang="en-US" dirty="0" err="1"/>
              <a:t>transvaginal</a:t>
            </a:r>
            <a:r>
              <a:rPr lang="en-US" dirty="0"/>
              <a:t> </a:t>
            </a:r>
            <a:r>
              <a:rPr lang="en-US" dirty="0" smtClean="0"/>
              <a:t>examination</a:t>
            </a:r>
          </a:p>
          <a:p>
            <a:pPr marL="0" indent="0">
              <a:buNone/>
            </a:pPr>
            <a:r>
              <a:rPr lang="en-US" dirty="0" smtClean="0"/>
              <a:t>For all </a:t>
            </a:r>
            <a:r>
              <a:rPr lang="en-US" dirty="0"/>
              <a:t>cases </a:t>
            </a:r>
            <a:r>
              <a:rPr lang="en-US" dirty="0" smtClean="0"/>
              <a:t>stored </a:t>
            </a:r>
            <a:r>
              <a:rPr lang="en-US" dirty="0"/>
              <a:t>images and video clips </a:t>
            </a:r>
            <a:r>
              <a:rPr lang="en-US" dirty="0" smtClean="0"/>
              <a:t>were reviewed by the </a:t>
            </a:r>
            <a:r>
              <a:rPr lang="en-US" dirty="0" err="1" smtClean="0"/>
              <a:t>sonologist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Proficiency/competency not objectively disclosed/tested</a:t>
            </a:r>
          </a:p>
        </p:txBody>
      </p:sp>
    </p:spTree>
    <p:extLst>
      <p:ext uri="{BB962C8B-B14F-4D97-AF65-F5344CB8AC3E}">
        <p14:creationId xmlns:p14="http://schemas.microsoft.com/office/powerpoint/2010/main" val="413104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appraisal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How were the scans performed?</a:t>
            </a:r>
          </a:p>
          <a:p>
            <a:pPr marL="0" indent="0">
              <a:buNone/>
            </a:pPr>
            <a:r>
              <a:rPr lang="en-US" dirty="0" smtClean="0"/>
              <a:t>Both </a:t>
            </a:r>
            <a:r>
              <a:rPr lang="en-US" dirty="0" err="1" smtClean="0"/>
              <a:t>transabdominal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transvaginal</a:t>
            </a:r>
            <a:r>
              <a:rPr lang="en-US" dirty="0"/>
              <a:t> </a:t>
            </a:r>
            <a:r>
              <a:rPr lang="en-US" dirty="0" smtClean="0"/>
              <a:t>imaging performed, </a:t>
            </a:r>
            <a:r>
              <a:rPr lang="en-US" dirty="0"/>
              <a:t>the latter using broadband transducers with frequencies of </a:t>
            </a:r>
            <a:r>
              <a:rPr lang="en-US" dirty="0" smtClean="0"/>
              <a:t>5-9 MHz</a:t>
            </a:r>
          </a:p>
          <a:p>
            <a:pPr marL="0" indent="0">
              <a:buNone/>
            </a:pPr>
            <a:r>
              <a:rPr lang="en-US" dirty="0"/>
              <a:t>Images and video clips of the entire uterus and both adnexal regions were </a:t>
            </a:r>
            <a:r>
              <a:rPr lang="en-US" dirty="0" smtClean="0"/>
              <a:t>stored</a:t>
            </a:r>
          </a:p>
          <a:p>
            <a:pPr marL="0" indent="0">
              <a:buNone/>
            </a:pPr>
            <a:r>
              <a:rPr lang="en-US" dirty="0" smtClean="0"/>
              <a:t>Largely meeting standard of care</a:t>
            </a:r>
          </a:p>
          <a:p>
            <a:pPr marL="0" indent="0">
              <a:buNone/>
            </a:pPr>
            <a:r>
              <a:rPr lang="en-US" u="sng" dirty="0" smtClean="0"/>
              <a:t>Lacks detail re: prep/views and IUP criteria used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40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appraisal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Indeterminates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These were OB scans so only </a:t>
            </a:r>
            <a:r>
              <a:rPr lang="en-US" u="sng" dirty="0" smtClean="0"/>
              <a:t>IUP </a:t>
            </a:r>
            <a:r>
              <a:rPr lang="en-US" u="sng" dirty="0" err="1" smtClean="0"/>
              <a:t>vs</a:t>
            </a:r>
            <a:r>
              <a:rPr lang="en-US" u="sng" dirty="0" smtClean="0"/>
              <a:t> NDIUP</a:t>
            </a:r>
          </a:p>
          <a:p>
            <a:pPr marL="0" indent="0">
              <a:buNone/>
            </a:pPr>
            <a:r>
              <a:rPr lang="en-US" dirty="0" smtClean="0"/>
              <a:t>Study selected NDIUPs only in patient’s </a:t>
            </a:r>
            <a:r>
              <a:rPr lang="en-CA" dirty="0" smtClean="0"/>
              <a:t>with </a:t>
            </a:r>
            <a:r>
              <a:rPr lang="en-US" dirty="0"/>
              <a:t>β-</a:t>
            </a:r>
            <a:r>
              <a:rPr lang="en-US" dirty="0" err="1"/>
              <a:t>hCG</a:t>
            </a:r>
            <a:r>
              <a:rPr lang="en-US" dirty="0"/>
              <a:t> </a:t>
            </a:r>
            <a:r>
              <a:rPr lang="en-US" dirty="0" smtClean="0"/>
              <a:t>&lt; than or &gt; than the apparent “discriminatory zone” of 1000-2000</a:t>
            </a:r>
          </a:p>
          <a:p>
            <a:pPr marL="0" indent="0">
              <a:buNone/>
            </a:pPr>
            <a:r>
              <a:rPr lang="en-US" dirty="0" smtClean="0"/>
              <a:t>Definition of NDIUP “no intrauterine fluid collection”</a:t>
            </a:r>
          </a:p>
          <a:p>
            <a:pPr marL="0" indent="0">
              <a:buNone/>
            </a:pPr>
            <a:r>
              <a:rPr lang="en-US" dirty="0"/>
              <a:t>Unclear how many 1st trimester scans in total were performed during the study period or how many were confirmed </a:t>
            </a:r>
            <a:r>
              <a:rPr lang="en-US" dirty="0" smtClean="0"/>
              <a:t>IUPs – NO DENOMINATOR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4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appraisal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Quality assurance process?</a:t>
            </a:r>
          </a:p>
          <a:p>
            <a:pPr marL="0" indent="0">
              <a:buNone/>
            </a:pPr>
            <a:r>
              <a:rPr lang="en-US" dirty="0" smtClean="0"/>
              <a:t>No formal QA process documented, although…</a:t>
            </a:r>
            <a:endParaRPr lang="en-US" dirty="0"/>
          </a:p>
          <a:p>
            <a:pPr marL="295275" lvl="1" indent="0">
              <a:buNone/>
            </a:pPr>
            <a:r>
              <a:rPr lang="en-US" dirty="0" smtClean="0"/>
              <a:t>For </a:t>
            </a:r>
            <a:r>
              <a:rPr lang="en-US" dirty="0"/>
              <a:t>cases with β-</a:t>
            </a:r>
            <a:r>
              <a:rPr lang="en-US" dirty="0" err="1"/>
              <a:t>hCG</a:t>
            </a:r>
            <a:r>
              <a:rPr lang="en-US" dirty="0"/>
              <a:t> </a:t>
            </a:r>
            <a:r>
              <a:rPr lang="en-US" u="sng" dirty="0" smtClean="0"/>
              <a:t>&gt;</a:t>
            </a:r>
            <a:r>
              <a:rPr lang="en-US" dirty="0" smtClean="0"/>
              <a:t> 2000 </a:t>
            </a:r>
            <a:r>
              <a:rPr lang="en-US" dirty="0" err="1"/>
              <a:t>mIU</a:t>
            </a:r>
            <a:r>
              <a:rPr lang="en-US" dirty="0"/>
              <a:t>/</a:t>
            </a:r>
            <a:r>
              <a:rPr lang="en-US" dirty="0" smtClean="0"/>
              <a:t>mL stored </a:t>
            </a:r>
            <a:r>
              <a:rPr lang="en-US" dirty="0"/>
              <a:t>images and clips </a:t>
            </a:r>
            <a:r>
              <a:rPr lang="en-US" dirty="0" smtClean="0"/>
              <a:t>were reviewed to </a:t>
            </a:r>
            <a:r>
              <a:rPr lang="en-US" dirty="0"/>
              <a:t>assess the quality of the scan and determine whether the endometrium had been well </a:t>
            </a:r>
            <a:r>
              <a:rPr lang="en-US" dirty="0" smtClean="0"/>
              <a:t>seen</a:t>
            </a:r>
          </a:p>
          <a:p>
            <a:pPr marL="0" indent="0">
              <a:buNone/>
            </a:pPr>
            <a:r>
              <a:rPr lang="en-US" dirty="0" smtClean="0"/>
              <a:t>Of the </a:t>
            </a:r>
            <a:r>
              <a:rPr lang="en-US" dirty="0"/>
              <a:t>9 patients with β- </a:t>
            </a:r>
            <a:r>
              <a:rPr lang="en-US" dirty="0" err="1" smtClean="0"/>
              <a:t>hCG</a:t>
            </a:r>
            <a:r>
              <a:rPr lang="en-US" dirty="0" smtClean="0"/>
              <a:t> </a:t>
            </a:r>
            <a:r>
              <a:rPr lang="en-US" u="sng" dirty="0" smtClean="0"/>
              <a:t>&gt;</a:t>
            </a:r>
            <a:r>
              <a:rPr lang="en-US" dirty="0" smtClean="0"/>
              <a:t> 2000 </a:t>
            </a:r>
            <a:r>
              <a:rPr lang="en-US" dirty="0" err="1"/>
              <a:t>mIU</a:t>
            </a:r>
            <a:r>
              <a:rPr lang="en-US" dirty="0"/>
              <a:t>/</a:t>
            </a:r>
            <a:r>
              <a:rPr lang="en-US" dirty="0" smtClean="0"/>
              <a:t>mL…</a:t>
            </a:r>
          </a:p>
          <a:p>
            <a:pPr marL="295275" lvl="1" indent="0">
              <a:buNone/>
            </a:pPr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scans </a:t>
            </a:r>
            <a:r>
              <a:rPr lang="en-US" dirty="0" smtClean="0"/>
              <a:t>were “adequate </a:t>
            </a:r>
            <a:r>
              <a:rPr lang="en-US" dirty="0"/>
              <a:t>and </a:t>
            </a:r>
            <a:r>
              <a:rPr lang="en-US" dirty="0" smtClean="0"/>
              <a:t>complete”, </a:t>
            </a:r>
            <a:r>
              <a:rPr lang="en-US" dirty="0"/>
              <a:t>and none had fibroids or other anatomic features that interfered with visualization of the </a:t>
            </a:r>
            <a:r>
              <a:rPr lang="en-US" dirty="0" smtClean="0"/>
              <a:t>endometrium</a:t>
            </a:r>
          </a:p>
          <a:p>
            <a:pPr marL="0" indent="0">
              <a:buNone/>
            </a:pPr>
            <a:r>
              <a:rPr lang="en-US" u="sng" dirty="0" smtClean="0"/>
              <a:t>Criteria for </a:t>
            </a:r>
            <a:r>
              <a:rPr lang="en-US" u="sng" dirty="0"/>
              <a:t>determining a </a:t>
            </a:r>
            <a:r>
              <a:rPr lang="en-US" u="sng" dirty="0" smtClean="0"/>
              <a:t>“</a:t>
            </a:r>
            <a:r>
              <a:rPr lang="en-US" u="sng" dirty="0"/>
              <a:t>adequate” or “complete” scan was not explicitly defined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164506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appraisal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What was the gold standard?</a:t>
            </a:r>
          </a:p>
          <a:p>
            <a:pPr marL="0" indent="0">
              <a:buNone/>
            </a:pPr>
            <a:r>
              <a:rPr lang="en-US" dirty="0" smtClean="0"/>
              <a:t>For 1</a:t>
            </a:r>
            <a:r>
              <a:rPr lang="en-US" baseline="30000" dirty="0" smtClean="0"/>
              <a:t>st</a:t>
            </a:r>
            <a:r>
              <a:rPr lang="en-US" dirty="0" smtClean="0"/>
              <a:t> trimester scans: follow-up imaging (either repeat 1</a:t>
            </a:r>
            <a:r>
              <a:rPr lang="en-US" baseline="30000" dirty="0" smtClean="0"/>
              <a:t>st</a:t>
            </a:r>
            <a:r>
              <a:rPr lang="en-US" dirty="0" smtClean="0"/>
              <a:t> or 2</a:t>
            </a:r>
            <a:r>
              <a:rPr lang="en-US" baseline="30000" dirty="0" smtClean="0"/>
              <a:t>nd</a:t>
            </a:r>
            <a:r>
              <a:rPr lang="en-US" dirty="0" smtClean="0"/>
              <a:t>/3</a:t>
            </a:r>
            <a:r>
              <a:rPr lang="en-US" baseline="30000" dirty="0" smtClean="0"/>
              <a:t>rd</a:t>
            </a:r>
            <a:r>
              <a:rPr lang="en-US" dirty="0" smtClean="0"/>
              <a:t> trimester scans) documenting fetal cardiac activity/miscarriage in medical records</a:t>
            </a:r>
          </a:p>
          <a:p>
            <a:pPr marL="0" indent="0">
              <a:buNone/>
            </a:pPr>
            <a:r>
              <a:rPr lang="en-US" dirty="0" smtClean="0"/>
              <a:t>For final pregnancy outcomes: birth records or medical records documenting spontaneous loss at any gestational age</a:t>
            </a:r>
          </a:p>
          <a:p>
            <a:pPr marL="0" indent="0">
              <a:buNone/>
            </a:pPr>
            <a:r>
              <a:rPr lang="en-US" u="sng" dirty="0" smtClean="0"/>
              <a:t>Relationship </a:t>
            </a:r>
            <a:r>
              <a:rPr lang="en-US" u="sng" dirty="0"/>
              <a:t>between initial β- </a:t>
            </a:r>
            <a:r>
              <a:rPr lang="en-US" u="sng" dirty="0" err="1"/>
              <a:t>hCG</a:t>
            </a:r>
            <a:r>
              <a:rPr lang="en-US" u="sng" dirty="0"/>
              <a:t> </a:t>
            </a:r>
            <a:r>
              <a:rPr lang="en-US" u="sng" dirty="0" smtClean="0"/>
              <a:t>level and 1st </a:t>
            </a:r>
            <a:r>
              <a:rPr lang="en-US" u="sng" dirty="0"/>
              <a:t>trimester and final pregnancy outcomes </a:t>
            </a:r>
            <a:r>
              <a:rPr lang="en-US" u="sng" dirty="0" smtClean="0"/>
              <a:t>assessed using </a:t>
            </a:r>
            <a:r>
              <a:rPr lang="en-US" u="sng" dirty="0"/>
              <a:t>the Fisher exact test and logistic </a:t>
            </a:r>
            <a:r>
              <a:rPr lang="en-US" u="sng" dirty="0" smtClean="0"/>
              <a:t>regression</a:t>
            </a:r>
          </a:p>
          <a:p>
            <a:pPr marL="0" indent="0">
              <a:buNone/>
            </a:pPr>
            <a:r>
              <a:rPr lang="en-US" dirty="0" smtClean="0"/>
              <a:t>**Unclear if laparoscopies performed to rule out </a:t>
            </a:r>
            <a:r>
              <a:rPr lang="en-US" dirty="0" err="1" smtClean="0"/>
              <a:t>ectopics</a:t>
            </a:r>
            <a:endParaRPr lang="en-US" dirty="0" smtClean="0"/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38802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appraisal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Blinding?</a:t>
            </a:r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/>
              <a:t>intentional blinding of sonographers to the patients’ examination or with regards to the gold </a:t>
            </a:r>
            <a:r>
              <a:rPr lang="en-US" dirty="0" smtClean="0"/>
              <a:t>standard</a:t>
            </a:r>
          </a:p>
          <a:p>
            <a:pPr marL="0" indent="0">
              <a:buNone/>
            </a:pPr>
            <a:r>
              <a:rPr lang="en-US" b="1" dirty="0" smtClean="0"/>
              <a:t>Follow-up?</a:t>
            </a:r>
          </a:p>
          <a:p>
            <a:pPr marL="0" indent="0">
              <a:buNone/>
            </a:pPr>
            <a:r>
              <a:rPr lang="en-US" dirty="0" smtClean="0"/>
              <a:t>Not formalized – observational study only</a:t>
            </a:r>
          </a:p>
          <a:p>
            <a:pPr marL="0" indent="0">
              <a:buNone/>
            </a:pPr>
            <a:r>
              <a:rPr lang="en-US" dirty="0" smtClean="0"/>
              <a:t>28 of the study </a:t>
            </a:r>
            <a:r>
              <a:rPr lang="en-US" dirty="0"/>
              <a:t>cases </a:t>
            </a:r>
            <a:r>
              <a:rPr lang="en-US" dirty="0" smtClean="0"/>
              <a:t>“</a:t>
            </a:r>
            <a:r>
              <a:rPr lang="en-US" dirty="0"/>
              <a:t>uncertain” 1st trimester </a:t>
            </a:r>
            <a:r>
              <a:rPr lang="en-US" dirty="0" smtClean="0"/>
              <a:t>outcome</a:t>
            </a:r>
          </a:p>
          <a:p>
            <a:pPr marL="0" indent="0">
              <a:buNone/>
            </a:pPr>
            <a:r>
              <a:rPr lang="en-US" dirty="0" smtClean="0"/>
              <a:t>Of the remaining 174: 156 </a:t>
            </a:r>
            <a:r>
              <a:rPr lang="en-US" dirty="0"/>
              <a:t>(89.7%</a:t>
            </a:r>
            <a:r>
              <a:rPr lang="en-US" dirty="0" smtClean="0"/>
              <a:t>) </a:t>
            </a:r>
            <a:r>
              <a:rPr lang="en-US" dirty="0"/>
              <a:t>alive at the end of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trimester, </a:t>
            </a:r>
            <a:r>
              <a:rPr lang="en-US" dirty="0"/>
              <a:t>and 18 (10.3%) had a spontaneous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trimester </a:t>
            </a:r>
            <a:r>
              <a:rPr lang="en-US" dirty="0"/>
              <a:t>pregnancy loss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19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appraisal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Limitations?</a:t>
            </a:r>
          </a:p>
          <a:p>
            <a:pPr marL="0" indent="0">
              <a:buNone/>
            </a:pPr>
            <a:r>
              <a:rPr lang="en-US" dirty="0" smtClean="0"/>
              <a:t>Observational study only</a:t>
            </a:r>
          </a:p>
          <a:p>
            <a:pPr marL="0" indent="0">
              <a:buNone/>
            </a:pPr>
            <a:r>
              <a:rPr lang="en-US" dirty="0" smtClean="0"/>
              <a:t>Lack of statistical rigor in design/methods</a:t>
            </a:r>
          </a:p>
          <a:p>
            <a:pPr marL="0" indent="0">
              <a:buNone/>
            </a:pPr>
            <a:r>
              <a:rPr lang="en-US" dirty="0" smtClean="0"/>
              <a:t>EDE definition of IUP </a:t>
            </a:r>
            <a:r>
              <a:rPr lang="en-US" dirty="0" err="1" smtClean="0"/>
              <a:t>vs</a:t>
            </a:r>
            <a:r>
              <a:rPr lang="en-US" dirty="0" smtClean="0"/>
              <a:t> NDIUP not utilized</a:t>
            </a:r>
          </a:p>
          <a:p>
            <a:pPr marL="0" indent="0">
              <a:buNone/>
            </a:pPr>
            <a:r>
              <a:rPr lang="en-US" dirty="0" smtClean="0"/>
              <a:t>Wide threshold for “discriminatory zone” with small sample sizes in higher </a:t>
            </a:r>
            <a:r>
              <a:rPr lang="en-US" dirty="0"/>
              <a:t>β-</a:t>
            </a:r>
            <a:r>
              <a:rPr lang="en-US" dirty="0" err="1"/>
              <a:t>hCG</a:t>
            </a:r>
            <a:r>
              <a:rPr lang="en-US" dirty="0"/>
              <a:t> </a:t>
            </a:r>
            <a:r>
              <a:rPr lang="en-US" dirty="0" smtClean="0"/>
              <a:t>subgroups (&gt;1000) – poorly powered</a:t>
            </a:r>
          </a:p>
          <a:p>
            <a:pPr marL="0" indent="0">
              <a:buNone/>
            </a:pPr>
            <a:r>
              <a:rPr lang="en-US" dirty="0" smtClean="0"/>
              <a:t>Patients were asymptomatic</a:t>
            </a:r>
          </a:p>
          <a:p>
            <a:pPr marL="0" indent="0">
              <a:buNone/>
            </a:pPr>
            <a:r>
              <a:rPr lang="en-US" dirty="0" smtClean="0"/>
              <a:t>Practice differences between Canada and U.S. with regards to management/policies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58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>
                <a:effectLst/>
              </a:rPr>
              <a:t>Hx</a:t>
            </a:r>
            <a:r>
              <a:rPr lang="en-US" dirty="0" smtClean="0">
                <a:effectLst/>
              </a:rPr>
              <a:t>: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S</a:t>
            </a:r>
            <a:r>
              <a:rPr lang="en-US" dirty="0" smtClean="0">
                <a:effectLst/>
              </a:rPr>
              <a:t>he has had </a:t>
            </a:r>
            <a:r>
              <a:rPr lang="en-US" dirty="0">
                <a:effectLst/>
              </a:rPr>
              <a:t>no urinary symptoms, no N/V, and she denies any recent febrile illness.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Her </a:t>
            </a:r>
            <a:r>
              <a:rPr lang="en-US" dirty="0">
                <a:effectLst/>
              </a:rPr>
              <a:t>last bowel motion was earlier today and was “normal”.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She </a:t>
            </a:r>
            <a:r>
              <a:rPr lang="en-US" dirty="0">
                <a:effectLst/>
              </a:rPr>
              <a:t>“is pretty sure” her LMP was 6 weeks ago. She denies any vaginal discharge or bleeding, and she has no known history of STI.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She </a:t>
            </a:r>
            <a:r>
              <a:rPr lang="en-US" dirty="0">
                <a:effectLst/>
              </a:rPr>
              <a:t>is not using any contraception.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352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appraisal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What could have been done differently?....</a:t>
            </a:r>
          </a:p>
          <a:p>
            <a:pPr marL="0" indent="0">
              <a:buNone/>
            </a:pPr>
            <a:r>
              <a:rPr lang="en-US" dirty="0" smtClean="0"/>
              <a:t>Attempt a prospective study with formalized follow-up scans</a:t>
            </a:r>
          </a:p>
          <a:p>
            <a:pPr marL="0" indent="0">
              <a:buNone/>
            </a:pPr>
            <a:r>
              <a:rPr lang="en-US" dirty="0" smtClean="0"/>
              <a:t>Ensure standardized methods of scanning/QA protocols, and documentation of gold standards, GA</a:t>
            </a:r>
          </a:p>
          <a:p>
            <a:pPr marL="0" indent="0">
              <a:buNone/>
            </a:pPr>
            <a:r>
              <a:rPr lang="en-US" u="sng" dirty="0"/>
              <a:t>Characterize the “denominator</a:t>
            </a:r>
            <a:r>
              <a:rPr lang="en-US" u="sng" dirty="0" smtClean="0"/>
              <a:t>”</a:t>
            </a:r>
            <a:r>
              <a:rPr lang="en-US" dirty="0" smtClean="0"/>
              <a:t> to </a:t>
            </a:r>
            <a:r>
              <a:rPr lang="en-US" dirty="0"/>
              <a:t>assess for </a:t>
            </a:r>
            <a:r>
              <a:rPr lang="en-US" dirty="0" smtClean="0"/>
              <a:t>prevalence </a:t>
            </a:r>
            <a:r>
              <a:rPr lang="en-US" dirty="0"/>
              <a:t>of missed </a:t>
            </a:r>
            <a:r>
              <a:rPr lang="en-US" dirty="0" smtClean="0"/>
              <a:t>early IUPs </a:t>
            </a:r>
            <a:r>
              <a:rPr lang="en-US" dirty="0"/>
              <a:t>givenβ-</a:t>
            </a:r>
            <a:r>
              <a:rPr lang="en-US" dirty="0" err="1"/>
              <a:t>hCG</a:t>
            </a:r>
            <a:r>
              <a:rPr lang="en-US" dirty="0"/>
              <a:t> above the “discriminatory zone” with an empty uterus on initial </a:t>
            </a:r>
            <a:r>
              <a:rPr lang="en-US" dirty="0" smtClean="0"/>
              <a:t>scan</a:t>
            </a:r>
          </a:p>
          <a:p>
            <a:pPr marL="0" indent="0">
              <a:buNone/>
            </a:pPr>
            <a:r>
              <a:rPr lang="en-US" dirty="0" smtClean="0"/>
              <a:t>Perform analysis on individual subgroups</a:t>
            </a:r>
          </a:p>
          <a:p>
            <a:pPr marL="0" indent="0">
              <a:buNone/>
            </a:pPr>
            <a:r>
              <a:rPr lang="en-US" dirty="0" smtClean="0"/>
              <a:t>Recruit larger sample sizes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29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appraisal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Will this impact our practice?</a:t>
            </a:r>
          </a:p>
          <a:p>
            <a:pPr marL="0" indent="0">
              <a:buNone/>
            </a:pPr>
            <a:r>
              <a:rPr lang="en-US" dirty="0" smtClean="0"/>
              <a:t>Less </a:t>
            </a:r>
            <a:r>
              <a:rPr lang="en-US" dirty="0"/>
              <a:t>likely </a:t>
            </a:r>
            <a:r>
              <a:rPr lang="en-US" dirty="0" smtClean="0"/>
              <a:t>to manage as an ectopic empirically </a:t>
            </a:r>
            <a:r>
              <a:rPr lang="en-US" dirty="0"/>
              <a:t>given a discrete β-</a:t>
            </a:r>
            <a:r>
              <a:rPr lang="en-US" dirty="0" err="1"/>
              <a:t>hCG</a:t>
            </a:r>
            <a:r>
              <a:rPr lang="en-US" dirty="0"/>
              <a:t> </a:t>
            </a:r>
            <a:r>
              <a:rPr lang="en-US" dirty="0" smtClean="0"/>
              <a:t> value above the “discriminatory zone” </a:t>
            </a:r>
            <a:r>
              <a:rPr lang="en-US" dirty="0"/>
              <a:t>within the 1st trimester </a:t>
            </a:r>
            <a:r>
              <a:rPr lang="en-US" dirty="0" smtClean="0"/>
              <a:t>and no intrauterine collection on </a:t>
            </a:r>
            <a:r>
              <a:rPr lang="en-US" dirty="0"/>
              <a:t>formal </a:t>
            </a:r>
            <a:r>
              <a:rPr lang="en-US" dirty="0" smtClean="0"/>
              <a:t>TVUS as many can progress to live birth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34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Doubilet</a:t>
            </a:r>
            <a:r>
              <a:rPr lang="en-US" dirty="0"/>
              <a:t> PM, Benson CB. Further evidence against the reliability of </a:t>
            </a:r>
            <a:r>
              <a:rPr lang="en-US" dirty="0" smtClean="0"/>
              <a:t>the human </a:t>
            </a:r>
            <a:r>
              <a:rPr lang="en-US" dirty="0"/>
              <a:t>chorionic gonadotropin discriminatory level. J Ultrasound </a:t>
            </a:r>
            <a:r>
              <a:rPr lang="en-US" dirty="0" smtClean="0"/>
              <a:t>Med 2011</a:t>
            </a:r>
            <a:r>
              <a:rPr lang="en-US" dirty="0"/>
              <a:t>; 30:1637–1642.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Gilovich</a:t>
            </a:r>
            <a:r>
              <a:rPr lang="en-US" dirty="0"/>
              <a:t> T. Too much from too little: the misinterpretation of </a:t>
            </a:r>
            <a:r>
              <a:rPr lang="en-US" dirty="0" smtClean="0"/>
              <a:t>incomplete and </a:t>
            </a:r>
            <a:r>
              <a:rPr lang="en-US" dirty="0"/>
              <a:t>unrepresentative data. In: How We Know What Isn’t So: </a:t>
            </a:r>
            <a:r>
              <a:rPr lang="en-US" dirty="0" smtClean="0"/>
              <a:t>The Fallibility </a:t>
            </a:r>
            <a:r>
              <a:rPr lang="en-US" dirty="0"/>
              <a:t>of Human Reason in Everyday Life. New York, NY: The Free Press</a:t>
            </a:r>
            <a:r>
              <a:rPr lang="en-US" dirty="0" smtClean="0"/>
              <a:t>; 1991</a:t>
            </a:r>
            <a:r>
              <a:rPr lang="en-US" dirty="0"/>
              <a:t>:29–48.</a:t>
            </a:r>
          </a:p>
          <a:p>
            <a:pPr marL="0" indent="0">
              <a:buNone/>
            </a:pPr>
            <a:r>
              <a:rPr lang="en-US" dirty="0"/>
              <a:t>3. Kadar N, </a:t>
            </a:r>
            <a:r>
              <a:rPr lang="en-US" dirty="0" err="1"/>
              <a:t>Bohrer</a:t>
            </a:r>
            <a:r>
              <a:rPr lang="en-US" dirty="0"/>
              <a:t> M, </a:t>
            </a:r>
            <a:r>
              <a:rPr lang="en-US" dirty="0" err="1"/>
              <a:t>Kemman</a:t>
            </a:r>
            <a:r>
              <a:rPr lang="en-US" dirty="0"/>
              <a:t> E, </a:t>
            </a:r>
            <a:r>
              <a:rPr lang="en-US" dirty="0" err="1"/>
              <a:t>Shelden</a:t>
            </a:r>
            <a:r>
              <a:rPr lang="en-US" dirty="0"/>
              <a:t> R. The discriminatory </a:t>
            </a:r>
            <a:r>
              <a:rPr lang="en-US" dirty="0" err="1" smtClean="0"/>
              <a:t>hCG</a:t>
            </a:r>
            <a:r>
              <a:rPr lang="en-US" dirty="0" smtClean="0"/>
              <a:t> zone </a:t>
            </a:r>
            <a:r>
              <a:rPr lang="en-US" dirty="0"/>
              <a:t>for </a:t>
            </a:r>
            <a:r>
              <a:rPr lang="en-US" dirty="0" err="1"/>
              <a:t>endovaginal</a:t>
            </a:r>
            <a:r>
              <a:rPr lang="en-US" dirty="0"/>
              <a:t> </a:t>
            </a:r>
            <a:r>
              <a:rPr lang="en-US" dirty="0" err="1"/>
              <a:t>sonography</a:t>
            </a:r>
            <a:r>
              <a:rPr lang="en-US" dirty="0"/>
              <a:t>: a prospective, randomized </a:t>
            </a:r>
            <a:r>
              <a:rPr lang="en-US" dirty="0" smtClean="0"/>
              <a:t>study. </a:t>
            </a:r>
            <a:r>
              <a:rPr lang="en-US" dirty="0" err="1" smtClean="0"/>
              <a:t>Fertil</a:t>
            </a:r>
            <a:r>
              <a:rPr lang="en-US" dirty="0" smtClean="0"/>
              <a:t> </a:t>
            </a:r>
            <a:r>
              <a:rPr lang="en-US" dirty="0" err="1"/>
              <a:t>Steril</a:t>
            </a:r>
            <a:r>
              <a:rPr lang="en-US" dirty="0"/>
              <a:t> 1994; 61:1016–1020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4. Kadar </a:t>
            </a:r>
            <a:r>
              <a:rPr lang="en-US" dirty="0"/>
              <a:t>N, </a:t>
            </a:r>
            <a:r>
              <a:rPr lang="en-US" dirty="0" err="1"/>
              <a:t>DeVore</a:t>
            </a:r>
            <a:r>
              <a:rPr lang="en-US" dirty="0"/>
              <a:t> G, Romero R. Discriminatory </a:t>
            </a:r>
            <a:r>
              <a:rPr lang="en-US" dirty="0" err="1"/>
              <a:t>hCG</a:t>
            </a:r>
            <a:r>
              <a:rPr lang="en-US" dirty="0"/>
              <a:t> zone: its use in </a:t>
            </a:r>
            <a:r>
              <a:rPr lang="en-US" dirty="0" smtClean="0"/>
              <a:t>the </a:t>
            </a:r>
            <a:r>
              <a:rPr lang="en-US" dirty="0" err="1" smtClean="0"/>
              <a:t>sonographic</a:t>
            </a:r>
            <a:r>
              <a:rPr lang="en-US" dirty="0" smtClean="0"/>
              <a:t> </a:t>
            </a:r>
            <a:r>
              <a:rPr lang="en-US" dirty="0"/>
              <a:t>evaluation for ectopic pregnancy. </a:t>
            </a:r>
            <a:r>
              <a:rPr lang="en-US" dirty="0" err="1"/>
              <a:t>Obstet</a:t>
            </a:r>
            <a:r>
              <a:rPr lang="en-US" dirty="0"/>
              <a:t> </a:t>
            </a:r>
            <a:r>
              <a:rPr lang="en-US" dirty="0" err="1"/>
              <a:t>Gynecol</a:t>
            </a:r>
            <a:r>
              <a:rPr lang="en-US" dirty="0"/>
              <a:t> </a:t>
            </a:r>
            <a:r>
              <a:rPr lang="en-US" dirty="0" smtClean="0"/>
              <a:t>1981; 58</a:t>
            </a:r>
            <a:r>
              <a:rPr lang="en-US" dirty="0"/>
              <a:t>:156–161.</a:t>
            </a:r>
          </a:p>
        </p:txBody>
      </p:sp>
    </p:spTree>
    <p:extLst>
      <p:ext uri="{BB962C8B-B14F-4D97-AF65-F5344CB8AC3E}">
        <p14:creationId xmlns:p14="http://schemas.microsoft.com/office/powerpoint/2010/main" val="300248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/>
              </a:rPr>
              <a:t>On examination</a:t>
            </a:r>
            <a:r>
              <a:rPr lang="en-US" dirty="0" smtClean="0">
                <a:effectLst/>
              </a:rPr>
              <a:t>: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S</a:t>
            </a:r>
            <a:r>
              <a:rPr lang="en-US" dirty="0" smtClean="0">
                <a:effectLst/>
              </a:rPr>
              <a:t>he </a:t>
            </a:r>
            <a:r>
              <a:rPr lang="en-US" dirty="0">
                <a:effectLst/>
              </a:rPr>
              <a:t>appears fairly comfortable. </a:t>
            </a:r>
            <a:r>
              <a:rPr lang="en-US" dirty="0" smtClean="0">
                <a:effectLst/>
              </a:rPr>
              <a:t>No acute distress.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She </a:t>
            </a:r>
            <a:r>
              <a:rPr lang="en-US" dirty="0">
                <a:effectLst/>
              </a:rPr>
              <a:t>winces slightly when you palpate the RLQ, but there is no evidence of peritonitis. You don’t appreciate any masses.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A pelvic exam is negative for any CMT or palpable adnexal masses.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3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Nurse informs you that the urine is beta-</a:t>
            </a:r>
            <a:r>
              <a:rPr lang="en-US" dirty="0" err="1" smtClean="0"/>
              <a:t>hCG</a:t>
            </a:r>
            <a:r>
              <a:rPr lang="en-US" dirty="0" smtClean="0"/>
              <a:t> positive</a:t>
            </a:r>
          </a:p>
          <a:p>
            <a:pPr marL="0" indent="0">
              <a:buNone/>
            </a:pPr>
            <a:r>
              <a:rPr lang="en-US" dirty="0" smtClean="0"/>
              <a:t>Subsequent quantitative results:</a:t>
            </a:r>
          </a:p>
          <a:p>
            <a:pPr marL="0" indent="0">
              <a:buNone/>
            </a:pPr>
            <a:r>
              <a:rPr lang="en-US" b="1" dirty="0" smtClean="0"/>
              <a:t>Beta-</a:t>
            </a:r>
            <a:r>
              <a:rPr lang="en-US" b="1" dirty="0" err="1" smtClean="0"/>
              <a:t>hCG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/>
              </a:rPr>
              <a:t> </a:t>
            </a:r>
            <a:r>
              <a:rPr lang="en-US" b="1" dirty="0" smtClean="0"/>
              <a:t>1200 </a:t>
            </a:r>
            <a:r>
              <a:rPr lang="en-US" b="1" dirty="0" err="1">
                <a:effectLst/>
              </a:rPr>
              <a:t>mIU</a:t>
            </a:r>
            <a:r>
              <a:rPr lang="en-US" b="1" dirty="0">
                <a:effectLst/>
              </a:rPr>
              <a:t>/mL </a:t>
            </a:r>
            <a:endParaRPr lang="en-US" b="1" dirty="0" smtClean="0">
              <a:effectLst/>
            </a:endParaRPr>
          </a:p>
          <a:p>
            <a:pPr marL="0" indent="0">
              <a:buNone/>
            </a:pPr>
            <a:r>
              <a:rPr lang="en-US" b="1" dirty="0" smtClean="0">
                <a:effectLst/>
              </a:rPr>
              <a:t>CBC – </a:t>
            </a:r>
            <a:r>
              <a:rPr lang="en-US" b="1" dirty="0" err="1" smtClean="0">
                <a:effectLst/>
              </a:rPr>
              <a:t>Hgb</a:t>
            </a:r>
            <a:r>
              <a:rPr lang="en-US" b="1" dirty="0" smtClean="0">
                <a:effectLst/>
              </a:rPr>
              <a:t> 121, WBC 9, </a:t>
            </a:r>
            <a:r>
              <a:rPr lang="en-US" b="1" dirty="0" err="1" smtClean="0">
                <a:effectLst/>
              </a:rPr>
              <a:t>plts</a:t>
            </a:r>
            <a:r>
              <a:rPr lang="en-US" b="1" dirty="0" smtClean="0">
                <a:effectLst/>
              </a:rPr>
              <a:t> 156</a:t>
            </a:r>
          </a:p>
          <a:p>
            <a:pPr marL="0" indent="0">
              <a:buNone/>
            </a:pPr>
            <a:r>
              <a:rPr lang="en-US" b="1" dirty="0" smtClean="0">
                <a:effectLst/>
              </a:rPr>
              <a:t>G&amp;S – A+, </a:t>
            </a:r>
            <a:r>
              <a:rPr lang="en-US" b="1" dirty="0" err="1" smtClean="0">
                <a:effectLst/>
              </a:rPr>
              <a:t>Ab</a:t>
            </a:r>
            <a:r>
              <a:rPr lang="en-US" b="1" dirty="0" smtClean="0">
                <a:effectLst/>
              </a:rPr>
              <a:t> screen negative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4628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ffectLst/>
              </a:rPr>
              <a:t>Time for some ultrasound</a:t>
            </a:r>
            <a:r>
              <a:rPr lang="en-US" dirty="0" smtClean="0">
                <a:effectLst/>
              </a:rPr>
              <a:t>!!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err="1" smtClean="0">
                <a:effectLst/>
              </a:rPr>
              <a:t>Transabdominal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OB </a:t>
            </a:r>
            <a:r>
              <a:rPr lang="en-US" dirty="0" smtClean="0">
                <a:effectLst/>
              </a:rPr>
              <a:t>EDE: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>
                <a:effectLst/>
              </a:rPr>
              <a:t>- curved array probe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- bladder full to provide optimum acoustic window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- </a:t>
            </a:r>
            <a:r>
              <a:rPr lang="en-US" i="1" dirty="0">
                <a:effectLst/>
              </a:rPr>
              <a:t>A</a:t>
            </a:r>
            <a:r>
              <a:rPr lang="en-US" i="1" dirty="0" smtClean="0">
                <a:effectLst/>
              </a:rPr>
              <a:t>dvantage</a:t>
            </a:r>
            <a:r>
              <a:rPr lang="en-US" dirty="0">
                <a:effectLst/>
              </a:rPr>
              <a:t>: </a:t>
            </a:r>
            <a:r>
              <a:rPr lang="en-US" dirty="0" smtClean="0">
                <a:effectLst/>
              </a:rPr>
              <a:t>More convenient and improved patient comfort, easily comprehensible spatial orientation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888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TA OB </a:t>
            </a:r>
            <a:r>
              <a:rPr lang="en-US" dirty="0" err="1" smtClean="0"/>
              <a:t>ede</a:t>
            </a:r>
            <a:r>
              <a:rPr lang="en-US" dirty="0" smtClean="0"/>
              <a:t> </a:t>
            </a:r>
            <a:r>
              <a:rPr lang="en-US" baseline="30000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Both"/>
            </a:pPr>
            <a:r>
              <a:rPr lang="en-US" dirty="0" smtClean="0">
                <a:effectLst/>
              </a:rPr>
              <a:t>Place </a:t>
            </a:r>
            <a:r>
              <a:rPr lang="en-US" dirty="0">
                <a:effectLst/>
              </a:rPr>
              <a:t>the probe in the longitudinal plane in the midline, just above the </a:t>
            </a:r>
            <a:r>
              <a:rPr lang="en-US" dirty="0" smtClean="0">
                <a:effectLst/>
              </a:rPr>
              <a:t>pubic </a:t>
            </a:r>
            <a:r>
              <a:rPr lang="en-US" dirty="0" err="1" smtClean="0">
                <a:effectLst/>
              </a:rPr>
              <a:t>symphysis</a:t>
            </a:r>
            <a:r>
              <a:rPr lang="en-US" dirty="0" smtClean="0">
                <a:effectLst/>
              </a:rPr>
              <a:t>.</a:t>
            </a:r>
            <a:endParaRPr lang="en-US" dirty="0">
              <a:effectLst/>
            </a:endParaRPr>
          </a:p>
          <a:p>
            <a:pPr marL="457200" indent="-457200">
              <a:buAutoNum type="arabicParenBoth"/>
            </a:pP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Identify the bladder and </a:t>
            </a:r>
            <a:r>
              <a:rPr lang="en-US" dirty="0" smtClean="0">
                <a:effectLst/>
              </a:rPr>
              <a:t>juxtaposed uterus.</a:t>
            </a:r>
            <a:endParaRPr lang="en-US" dirty="0">
              <a:effectLst/>
            </a:endParaRPr>
          </a:p>
          <a:p>
            <a:pPr marL="457200" indent="-457200">
              <a:buAutoNum type="arabicParenBoth"/>
            </a:pPr>
            <a:r>
              <a:rPr lang="en-US" dirty="0" smtClean="0">
                <a:effectLst/>
              </a:rPr>
              <a:t>Center </a:t>
            </a:r>
            <a:r>
              <a:rPr lang="en-US" dirty="0">
                <a:effectLst/>
              </a:rPr>
              <a:t>the </a:t>
            </a:r>
            <a:r>
              <a:rPr lang="en-US" dirty="0" smtClean="0">
                <a:effectLst/>
              </a:rPr>
              <a:t>uterus </a:t>
            </a:r>
            <a:r>
              <a:rPr lang="en-US" dirty="0">
                <a:effectLst/>
              </a:rPr>
              <a:t>by adjusting the depth, and heeling the probe </a:t>
            </a:r>
            <a:r>
              <a:rPr lang="en-US" dirty="0" err="1">
                <a:effectLst/>
              </a:rPr>
              <a:t>cephalad</a:t>
            </a:r>
            <a:r>
              <a:rPr lang="en-US" dirty="0">
                <a:effectLst/>
              </a:rPr>
              <a:t> or </a:t>
            </a:r>
            <a:r>
              <a:rPr lang="en-US" dirty="0" err="1" smtClean="0">
                <a:effectLst/>
              </a:rPr>
              <a:t>caudad</a:t>
            </a:r>
            <a:r>
              <a:rPr lang="en-US" dirty="0" smtClean="0">
                <a:effectLst/>
              </a:rPr>
              <a:t>.</a:t>
            </a:r>
          </a:p>
          <a:p>
            <a:pPr marL="457200" indent="-457200">
              <a:buAutoNum type="arabicParenBoth"/>
            </a:pPr>
            <a:r>
              <a:rPr lang="en-US" dirty="0" smtClean="0">
                <a:effectLst/>
              </a:rPr>
              <a:t>Sweep </a:t>
            </a:r>
            <a:r>
              <a:rPr lang="en-US" dirty="0">
                <a:effectLst/>
              </a:rPr>
              <a:t>through the uterus and the endometrial </a:t>
            </a:r>
            <a:r>
              <a:rPr lang="en-US" dirty="0" smtClean="0">
                <a:effectLst/>
              </a:rPr>
              <a:t>stripe.</a:t>
            </a:r>
          </a:p>
          <a:p>
            <a:pPr marL="457200" indent="-457200">
              <a:buAutoNum type="arabicParenBoth"/>
            </a:pPr>
            <a:r>
              <a:rPr lang="en-US" dirty="0" smtClean="0">
                <a:effectLst/>
              </a:rPr>
              <a:t>Rotate </a:t>
            </a:r>
            <a:r>
              <a:rPr lang="en-US" dirty="0">
                <a:effectLst/>
              </a:rPr>
              <a:t>the </a:t>
            </a:r>
            <a:r>
              <a:rPr lang="en-US" dirty="0" smtClean="0">
                <a:effectLst/>
              </a:rPr>
              <a:t>probe 90° counterclockwise </a:t>
            </a:r>
            <a:r>
              <a:rPr lang="en-US" dirty="0">
                <a:effectLst/>
              </a:rPr>
              <a:t>and sweep through the uterus in the transverse </a:t>
            </a:r>
            <a:r>
              <a:rPr lang="en-US" dirty="0" smtClean="0">
                <a:effectLst/>
              </a:rPr>
              <a:t>plane.</a:t>
            </a:r>
          </a:p>
          <a:p>
            <a:pPr marL="457200" indent="-457200">
              <a:buAutoNum type="arabicParenBoth"/>
            </a:pPr>
            <a:endParaRPr lang="en-US" dirty="0">
              <a:effectLst/>
            </a:endParaRP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937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TV OB EDE </a:t>
            </a:r>
            <a:r>
              <a:rPr lang="en-US" baseline="30000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Calisto MT"/>
                <a:cs typeface="Calisto MT"/>
              </a:rPr>
              <a:t>Endocavitary</a:t>
            </a:r>
            <a:r>
              <a:rPr lang="en-US" dirty="0" smtClean="0">
                <a:latin typeface="Calisto MT"/>
                <a:cs typeface="Calisto MT"/>
              </a:rPr>
              <a:t> probe, </a:t>
            </a:r>
            <a:r>
              <a:rPr lang="en-US" dirty="0">
                <a:latin typeface="Calisto MT"/>
                <a:cs typeface="Calisto MT"/>
              </a:rPr>
              <a:t>usually 5.0-7.5 </a:t>
            </a:r>
            <a:r>
              <a:rPr lang="en-US" dirty="0" err="1">
                <a:latin typeface="Calisto MT"/>
                <a:cs typeface="Calisto MT"/>
              </a:rPr>
              <a:t>MHz.</a:t>
            </a:r>
            <a:r>
              <a:rPr lang="en-US" dirty="0">
                <a:latin typeface="Calisto MT"/>
                <a:cs typeface="Calisto MT"/>
              </a:rPr>
              <a:t> </a:t>
            </a:r>
            <a:endParaRPr lang="en-US" dirty="0" smtClean="0">
              <a:latin typeface="Calisto MT"/>
              <a:cs typeface="Calisto MT"/>
            </a:endParaRPr>
          </a:p>
          <a:p>
            <a:pPr marL="0" indent="0">
              <a:buNone/>
            </a:pPr>
            <a:r>
              <a:rPr lang="en-US" dirty="0" smtClean="0">
                <a:latin typeface="Calisto MT"/>
                <a:cs typeface="Calisto MT"/>
              </a:rPr>
              <a:t>No </a:t>
            </a:r>
            <a:r>
              <a:rPr lang="en-US" dirty="0">
                <a:latin typeface="Calisto MT"/>
                <a:cs typeface="Calisto MT"/>
              </a:rPr>
              <a:t>need for acoustic windows</a:t>
            </a:r>
            <a:r>
              <a:rPr lang="en-US" dirty="0" smtClean="0">
                <a:latin typeface="Calisto MT"/>
                <a:cs typeface="Calisto MT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Calisto MT"/>
                <a:cs typeface="Calisto MT"/>
              </a:rPr>
              <a:t>Higher frequency = better axial resolution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Use sterile gel, and avoid air bubbles in the cover tip.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87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TV OB EDE </a:t>
            </a:r>
            <a:r>
              <a:rPr lang="en-US" baseline="30000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(1) Insert </a:t>
            </a:r>
            <a:r>
              <a:rPr lang="en-US" dirty="0"/>
              <a:t>the probe in the vagina in the sagittal plane.</a:t>
            </a:r>
          </a:p>
          <a:p>
            <a:pPr marL="0" indent="0">
              <a:buNone/>
            </a:pPr>
            <a:r>
              <a:rPr lang="en-US" dirty="0" smtClean="0"/>
              <a:t>(2) </a:t>
            </a:r>
            <a:r>
              <a:rPr lang="en-US" dirty="0"/>
              <a:t>Identify the bladder.</a:t>
            </a:r>
          </a:p>
          <a:p>
            <a:pPr marL="0" indent="0">
              <a:buNone/>
            </a:pPr>
            <a:r>
              <a:rPr lang="en-US" dirty="0" smtClean="0"/>
              <a:t>(3) </a:t>
            </a:r>
            <a:r>
              <a:rPr lang="en-US" dirty="0"/>
              <a:t>Identify the uterus and center it on the screen.</a:t>
            </a:r>
          </a:p>
          <a:p>
            <a:pPr marL="0" indent="0">
              <a:buNone/>
            </a:pPr>
            <a:r>
              <a:rPr lang="en-US" dirty="0" smtClean="0"/>
              <a:t>(4) </a:t>
            </a:r>
            <a:r>
              <a:rPr lang="en-US" dirty="0"/>
              <a:t>Sweep through the uterus and the </a:t>
            </a:r>
            <a:r>
              <a:rPr lang="en-US" dirty="0" smtClean="0"/>
              <a:t>endometrial stripe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(5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en-US" dirty="0"/>
              <a:t>Rotate the probe and sweep through the </a:t>
            </a:r>
            <a:r>
              <a:rPr lang="en-US" dirty="0" smtClean="0"/>
              <a:t>uterus in </a:t>
            </a:r>
            <a:r>
              <a:rPr lang="en-US" dirty="0"/>
              <a:t>the coronal plane.</a:t>
            </a:r>
          </a:p>
        </p:txBody>
      </p:sp>
    </p:spTree>
    <p:extLst>
      <p:ext uri="{BB962C8B-B14F-4D97-AF65-F5344CB8AC3E}">
        <p14:creationId xmlns:p14="http://schemas.microsoft.com/office/powerpoint/2010/main" val="1952095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184</TotalTime>
  <Words>1843</Words>
  <Application>Microsoft Office PowerPoint</Application>
  <PresentationFormat>On-screen Show (4:3)</PresentationFormat>
  <Paragraphs>188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Calisto MT</vt:lpstr>
      <vt:lpstr>Perpetua Titling MT</vt:lpstr>
      <vt:lpstr>Wingdings</vt:lpstr>
      <vt:lpstr>Precedent</vt:lpstr>
      <vt:lpstr>Ultrasound rounds</vt:lpstr>
      <vt:lpstr>Clinical case</vt:lpstr>
      <vt:lpstr>Clinical Case</vt:lpstr>
      <vt:lpstr>Clinical case</vt:lpstr>
      <vt:lpstr>labs</vt:lpstr>
      <vt:lpstr>What now?</vt:lpstr>
      <vt:lpstr> TA OB ede 1</vt:lpstr>
      <vt:lpstr>TV OB EDE 1</vt:lpstr>
      <vt:lpstr>TV OB EDE 1</vt:lpstr>
      <vt:lpstr>OB ede 1</vt:lpstr>
      <vt:lpstr>Clinical case (reassess)</vt:lpstr>
      <vt:lpstr>Practice points</vt:lpstr>
      <vt:lpstr>literature</vt:lpstr>
      <vt:lpstr>subjects</vt:lpstr>
      <vt:lpstr>Scans – 1st TM</vt:lpstr>
      <vt:lpstr>Term outcomes</vt:lpstr>
      <vt:lpstr>results</vt:lpstr>
      <vt:lpstr>results</vt:lpstr>
      <vt:lpstr>Conclusions??</vt:lpstr>
      <vt:lpstr>Discussion</vt:lpstr>
      <vt:lpstr>discussion</vt:lpstr>
      <vt:lpstr>Critical appraisal</vt:lpstr>
      <vt:lpstr>Critical appraisal</vt:lpstr>
      <vt:lpstr>Critical appraisal</vt:lpstr>
      <vt:lpstr>Critical appraisal</vt:lpstr>
      <vt:lpstr>Critical appraisal</vt:lpstr>
      <vt:lpstr>Critical appraisal</vt:lpstr>
      <vt:lpstr>Critical appraisal</vt:lpstr>
      <vt:lpstr>Critical appraisal</vt:lpstr>
      <vt:lpstr>Critical appraisal</vt:lpstr>
      <vt:lpstr>Critical appraisal</vt:lpstr>
      <vt:lpstr>References</vt:lpstr>
    </vt:vector>
  </TitlesOfParts>
  <Company>Student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Ultrasound rounds</dc:title>
  <dc:creator>Conor Lavelle</dc:creator>
  <cp:lastModifiedBy>jordan chenkin</cp:lastModifiedBy>
  <cp:revision>74</cp:revision>
  <dcterms:created xsi:type="dcterms:W3CDTF">2015-04-28T20:39:47Z</dcterms:created>
  <dcterms:modified xsi:type="dcterms:W3CDTF">2015-05-04T16:10:00Z</dcterms:modified>
</cp:coreProperties>
</file>